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3" r:id="rId6"/>
    <p:sldId id="292" r:id="rId7"/>
    <p:sldId id="283" r:id="rId8"/>
    <p:sldId id="263" r:id="rId9"/>
    <p:sldId id="268" r:id="rId10"/>
    <p:sldId id="287" r:id="rId11"/>
    <p:sldId id="259" r:id="rId12"/>
    <p:sldId id="288" r:id="rId13"/>
    <p:sldId id="273" r:id="rId14"/>
    <p:sldId id="289" r:id="rId15"/>
    <p:sldId id="274" r:id="rId16"/>
    <p:sldId id="277" r:id="rId17"/>
    <p:sldId id="281" r:id="rId18"/>
    <p:sldId id="260" r:id="rId19"/>
    <p:sldId id="291" r:id="rId20"/>
    <p:sldId id="290" r:id="rId21"/>
    <p:sldId id="280" r:id="rId22"/>
    <p:sldId id="285" r:id="rId23"/>
    <p:sldId id="262"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a:t>September </a:t>
            </a:r>
            <a:r>
              <a:rPr lang="en-US" sz="1600" dirty="0"/>
              <a:t>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t>Pedro F. Proença (co-author of TACO dataset) went on to research RGBD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2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lvl="1"/>
            <a:r>
              <a:rPr lang="en-US" dirty="0"/>
              <a:t>Recall: Not reported</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733568" cy="456985"/>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~200x smaller</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716205" y="1224793"/>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537264" y="51714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545732" y="288931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D0F08C4-32A8-46A2-89EC-1164B555C9BF}"/>
              </a:ext>
            </a:extLst>
          </p:cNvPr>
          <p:cNvPicPr>
            <a:picLocks noChangeAspect="1"/>
          </p:cNvPicPr>
          <p:nvPr/>
        </p:nvPicPr>
        <p:blipFill>
          <a:blip r:embed="rId4"/>
          <a:stretch>
            <a:fillRect/>
          </a:stretch>
        </p:blipFill>
        <p:spPr>
          <a:xfrm>
            <a:off x="2137885" y="4169448"/>
            <a:ext cx="1533210" cy="1496705"/>
          </a:xfrm>
          <a:prstGeom prst="rect">
            <a:avLst/>
          </a:prstGeom>
        </p:spPr>
      </p:pic>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Quantitative: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Unoccupied Aerial Vehicle (UAS) Count</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769612" y="2367627"/>
            <a:ext cx="5418666" cy="3880773"/>
          </a:xfrm>
        </p:spPr>
        <p:txBody>
          <a:bodyPr/>
          <a:lstStyle/>
          <a:p>
            <a:r>
              <a:rPr lang="en-US" dirty="0"/>
              <a:t>UAS systems sped up counting process</a:t>
            </a:r>
          </a:p>
          <a:p>
            <a:r>
              <a:rPr lang="en-US" dirty="0"/>
              <a:t>Best accuracy came from lower flights</a:t>
            </a:r>
          </a:p>
          <a:p>
            <a:pPr lvl="1"/>
            <a:r>
              <a:rPr lang="en-US" dirty="0"/>
              <a:t>The closer the object the easier to identify</a:t>
            </a:r>
          </a:p>
          <a:p>
            <a:r>
              <a:rPr lang="en-US" dirty="0"/>
              <a:t>More images would be needed for increased accuracy</a:t>
            </a:r>
          </a:p>
        </p:txBody>
      </p:sp>
      <p:pic>
        <p:nvPicPr>
          <p:cNvPr id="5" name="Picture 4">
            <a:extLst>
              <a:ext uri="{FF2B5EF4-FFF2-40B4-BE49-F238E27FC236}">
                <a16:creationId xmlns:a16="http://schemas.microsoft.com/office/drawing/2014/main" id="{EDD54BAF-FC17-4DB5-BABE-2B2A012440CF}"/>
              </a:ext>
            </a:extLst>
          </p:cNvPr>
          <p:cNvPicPr>
            <a:picLocks noChangeAspect="1"/>
          </p:cNvPicPr>
          <p:nvPr/>
        </p:nvPicPr>
        <p:blipFill rotWithShape="1">
          <a:blip r:embed="rId2"/>
          <a:srcRect l="1193" t="3194" r="1413" b="3588"/>
          <a:stretch/>
        </p:blipFill>
        <p:spPr>
          <a:xfrm>
            <a:off x="6637456" y="2367627"/>
            <a:ext cx="4860022" cy="1260151"/>
          </a:xfrm>
          <a:prstGeom prst="rect">
            <a:avLst/>
          </a:prstGeom>
          <a:ln w="28575">
            <a:solidFill>
              <a:schemeClr val="accent2"/>
            </a:solidFill>
          </a:ln>
        </p:spPr>
      </p:pic>
      <p:sp>
        <p:nvSpPr>
          <p:cNvPr id="6" name="TextBox 5">
            <a:extLst>
              <a:ext uri="{FF2B5EF4-FFF2-40B4-BE49-F238E27FC236}">
                <a16:creationId xmlns:a16="http://schemas.microsoft.com/office/drawing/2014/main" id="{AB868D4B-5D5A-4D05-B856-E9DD580458E0}"/>
              </a:ext>
            </a:extLst>
          </p:cNvPr>
          <p:cNvSpPr txBox="1"/>
          <p:nvPr/>
        </p:nvSpPr>
        <p:spPr>
          <a:xfrm>
            <a:off x="6527990" y="3857967"/>
            <a:ext cx="5078954" cy="369332"/>
          </a:xfrm>
          <a:prstGeom prst="rect">
            <a:avLst/>
          </a:prstGeom>
          <a:noFill/>
        </p:spPr>
        <p:txBody>
          <a:bodyPr wrap="none" rtlCol="0">
            <a:spAutoFit/>
          </a:bodyPr>
          <a:lstStyle/>
          <a:p>
            <a:r>
              <a:rPr lang="en-US" dirty="0">
                <a:solidFill>
                  <a:schemeClr val="tx1">
                    <a:lumMod val="75000"/>
                    <a:lumOff val="25000"/>
                  </a:schemeClr>
                </a:solidFill>
              </a:rPr>
              <a:t>Field Testing Report - Trash Monitoring Methods</a:t>
            </a:r>
          </a:p>
        </p:txBody>
      </p:sp>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4" y="3616725"/>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741328" y="3510864"/>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flipV="1">
            <a:off x="5145906" y="4433934"/>
            <a:ext cx="1641438" cy="7955"/>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04095CB-C714-41FC-8246-ACC3DCF432E2}"/>
              </a:ext>
            </a:extLst>
          </p:cNvPr>
          <p:cNvCxnSpPr>
            <a:cxnSpLocks/>
            <a:endCxn id="14" idx="1"/>
          </p:cNvCxnSpPr>
          <p:nvPr/>
        </p:nvCxnSpPr>
        <p:spPr>
          <a:xfrm>
            <a:off x="8427791" y="4577383"/>
            <a:ext cx="1602693"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4">
            <a:extLst>
              <a:ext uri="{28A0092B-C50C-407E-A947-70E740481C1C}">
                <a14:useLocalDpi xmlns:a14="http://schemas.microsoft.com/office/drawing/2010/main" val="0"/>
              </a:ext>
            </a:extLst>
          </a:blip>
          <a:srcRect l="901" r="901"/>
          <a:stretch/>
        </p:blipFill>
        <p:spPr>
          <a:xfrm>
            <a:off x="10030484" y="4630786"/>
            <a:ext cx="1602693" cy="1634418"/>
          </a:xfrm>
          <a:prstGeom prst="rect">
            <a:avLst/>
          </a:prstGeom>
          <a:ln w="28575">
            <a:solidFill>
              <a:schemeClr val="accent2"/>
            </a:solidFill>
          </a:ln>
        </p:spPr>
      </p:pic>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348" y="2937825"/>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466266" y="3535969"/>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448974" y="4253528"/>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8386908" y="4251868"/>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5249548" y="4104835"/>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6"/>
          <a:stretch>
            <a:fillRect/>
          </a:stretch>
        </p:blipFill>
        <p:spPr>
          <a:xfrm>
            <a:off x="697348" y="4851671"/>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556616" y="4577383"/>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740906" y="4253528"/>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0484" y="2416536"/>
            <a:ext cx="1684909" cy="1765813"/>
          </a:xfrm>
          <a:prstGeom prst="rect">
            <a:avLst/>
          </a:prstGeom>
          <a:ln w="28575">
            <a:solidFill>
              <a:schemeClr val="accent2"/>
            </a:solidFill>
          </a:ln>
        </p:spPr>
      </p:pic>
      <p:cxnSp>
        <p:nvCxnSpPr>
          <p:cNvPr id="75" name="Straight Arrow Connector 74">
            <a:extLst>
              <a:ext uri="{FF2B5EF4-FFF2-40B4-BE49-F238E27FC236}">
                <a16:creationId xmlns:a16="http://schemas.microsoft.com/office/drawing/2014/main" id="{0C9893C0-B364-4D0E-8F07-74018A30EE32}"/>
              </a:ext>
            </a:extLst>
          </p:cNvPr>
          <p:cNvCxnSpPr>
            <a:cxnSpLocks/>
            <a:endCxn id="74" idx="1"/>
          </p:cNvCxnSpPr>
          <p:nvPr/>
        </p:nvCxnSpPr>
        <p:spPr>
          <a:xfrm flipV="1">
            <a:off x="8427791" y="3299443"/>
            <a:ext cx="1602693" cy="80539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13665</TotalTime>
  <Words>916</Words>
  <Application>Microsoft Office PowerPoint</Application>
  <PresentationFormat>Widescreen</PresentationFormat>
  <Paragraphs>141</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Unoccupied Aerial Vehicle (UAS) Count</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21</cp:revision>
  <dcterms:created xsi:type="dcterms:W3CDTF">2022-02-14T22:21:51Z</dcterms:created>
  <dcterms:modified xsi:type="dcterms:W3CDTF">2022-09-19T20:49:29Z</dcterms:modified>
</cp:coreProperties>
</file>